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sldIdLst>
    <p:sldId id="259" r:id="rId2"/>
    <p:sldId id="275" r:id="rId3"/>
    <p:sldId id="260" r:id="rId4"/>
    <p:sldId id="261" r:id="rId5"/>
    <p:sldId id="262" r:id="rId6"/>
    <p:sldId id="263" r:id="rId7"/>
    <p:sldId id="271" r:id="rId8"/>
    <p:sldId id="272" r:id="rId9"/>
    <p:sldId id="27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4" r:id="rId18"/>
    <p:sldId id="276" r:id="rId19"/>
    <p:sldId id="277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C74B9-1B34-445D-B879-638D46058C9F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AD71E-DA27-4442-9DD8-A2837D2FE3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0201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7B9546-CB80-4340-A893-1A9DAE8295D7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  <p:sp>
        <p:nvSpPr>
          <p:cNvPr id="570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0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zh-TW" altLang="zh-TW" smtClean="0"/>
              <a:t>『</a:t>
            </a:r>
            <a:r>
              <a:rPr lang="zh-TW" altLang="en-US" smtClean="0"/>
              <a:t>心智模式</a:t>
            </a:r>
            <a:r>
              <a:rPr lang="zh-TW" altLang="zh-TW" smtClean="0"/>
              <a:t>』</a:t>
            </a:r>
            <a:r>
              <a:rPr lang="zh-TW" altLang="en-US" sz="1400" smtClean="0"/>
              <a:t>允許我們以經濟、迅速的方式來過濾、組織和處理大量的訊息，是一個不斷循環的概念過程。</a:t>
            </a:r>
            <a:endParaRPr lang="zh-TW" altLang="en-US" smtClean="0"/>
          </a:p>
          <a:p>
            <a:pPr>
              <a:buFontTx/>
              <a:buChar char="•"/>
            </a:pPr>
            <a:endParaRPr lang="zh-TW" altLang="en-US" smtClean="0"/>
          </a:p>
          <a:p>
            <a:pPr>
              <a:buFontTx/>
              <a:buChar char="•"/>
            </a:pPr>
            <a:r>
              <a:rPr lang="en-US" altLang="zh-TW" smtClean="0"/>
              <a:t>《</a:t>
            </a:r>
            <a:r>
              <a:rPr lang="zh-TW" altLang="en-US" smtClean="0"/>
              <a:t>列子</a:t>
            </a:r>
            <a:r>
              <a:rPr lang="en-US" altLang="zh-TW" smtClean="0"/>
              <a:t>》</a:t>
            </a:r>
            <a:r>
              <a:rPr lang="zh-TW" altLang="en-US" smtClean="0"/>
              <a:t>書中有一個故事，這個故事說有一個人遺失了一把斧頭，他懷疑是鄰居孩子偷的，便暗中觀察他的行動，怎麼看都覺得他的一舉一動像是偷他斧頭的人，絕對錯不了。當後來他在自己的家中找到了遺失的斧頭，他再碰到鄰居的孩子時，便怎麼看也不像是會偷他斧頭的人了。</a:t>
            </a:r>
          </a:p>
        </p:txBody>
      </p:sp>
    </p:spTree>
    <p:extLst>
      <p:ext uri="{BB962C8B-B14F-4D97-AF65-F5344CB8AC3E}">
        <p14:creationId xmlns:p14="http://schemas.microsoft.com/office/powerpoint/2010/main" val="381031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44899-E3E8-421C-9712-1E74E6A51676}" type="slidenum">
              <a:rPr lang="en-US" altLang="zh-TW" smtClean="0"/>
              <a:pPr/>
              <a:t>4</a:t>
            </a:fld>
            <a:endParaRPr lang="en-US" altLang="zh-TW" smtClean="0"/>
          </a:p>
        </p:txBody>
      </p:sp>
      <p:sp>
        <p:nvSpPr>
          <p:cNvPr id="571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zh-TW" altLang="en-US" sz="1600" smtClean="0"/>
              <a:t>「心智模式」不僅影響了我們看見的事物，更影響了我們認知的方式。</a:t>
            </a:r>
          </a:p>
          <a:p>
            <a:pPr>
              <a:buFontTx/>
              <a:buChar char="•"/>
            </a:pPr>
            <a:r>
              <a:rPr lang="zh-TW" altLang="en-US" sz="1600" smtClean="0"/>
              <a:t>就好像一塊玻璃微妙地扭曲了我們的視野一樣，心智模式也決定了我們對世界的看法。如果没有認知的心靈地圖，人類就無法探究世界，但是</a:t>
            </a:r>
            <a:r>
              <a:rPr lang="zh-TW" altLang="en-US" sz="1600" smtClean="0">
                <a:solidFill>
                  <a:srgbClr val="A50021"/>
                </a:solidFill>
              </a:rPr>
              <a:t>心靈地圖在本質上都有其缺陷</a:t>
            </a:r>
            <a:r>
              <a:rPr lang="zh-TW" altLang="en-US" sz="1600" smtClean="0"/>
              <a:t>。</a:t>
            </a:r>
          </a:p>
          <a:p>
            <a:pPr>
              <a:buFontTx/>
              <a:buChar char="•"/>
            </a:pPr>
            <a:r>
              <a:rPr lang="zh-TW" altLang="en-US" sz="1600" smtClean="0"/>
              <a:t>新的想法無法付諸實施，常是因為它和人們的心智模式</a:t>
            </a:r>
            <a:r>
              <a:rPr lang="zh-TW" altLang="en-US" sz="1600" smtClean="0">
                <a:solidFill>
                  <a:srgbClr val="CC0000"/>
                </a:solidFill>
              </a:rPr>
              <a:t>相牴觸</a:t>
            </a:r>
            <a:r>
              <a:rPr lang="zh-TW" altLang="en-US" sz="1600" smtClean="0"/>
              <a:t>。</a:t>
            </a:r>
          </a:p>
          <a:p>
            <a:pPr>
              <a:buFontTx/>
              <a:buChar char="•"/>
            </a:pPr>
            <a:r>
              <a:rPr lang="zh-TW" altLang="en-US" sz="1600" smtClean="0"/>
              <a:t>因為「選擇性的觀察」的影響，所以，同一件事，不同的人會有不同的觀察結果，因為觀察的重點會不同。</a:t>
            </a:r>
          </a:p>
          <a:p>
            <a:pPr>
              <a:buFontTx/>
              <a:buChar char="•"/>
            </a:pPr>
            <a:r>
              <a:rPr lang="zh-TW" altLang="en-US" sz="1600" smtClean="0"/>
              <a:t>擁護的理論</a:t>
            </a:r>
            <a:r>
              <a:rPr lang="en-US" altLang="zh-TW" sz="1600" smtClean="0"/>
              <a:t>(</a:t>
            </a:r>
            <a:r>
              <a:rPr lang="zh-TW" altLang="en-US" sz="1600" smtClean="0"/>
              <a:t>口</a:t>
            </a:r>
            <a:r>
              <a:rPr lang="en-US" altLang="zh-TW" sz="1600" smtClean="0"/>
              <a:t>) vs </a:t>
            </a:r>
            <a:r>
              <a:rPr lang="zh-TW" altLang="en-US" sz="1600" smtClean="0"/>
              <a:t>使用的理論</a:t>
            </a:r>
            <a:r>
              <a:rPr lang="en-US" altLang="zh-TW" sz="1600" smtClean="0"/>
              <a:t>(</a:t>
            </a:r>
            <a:r>
              <a:rPr lang="zh-TW" altLang="en-US" sz="1600" smtClean="0"/>
              <a:t>心</a:t>
            </a:r>
            <a:r>
              <a:rPr lang="en-US" altLang="zh-TW" sz="1600" smtClean="0"/>
              <a:t>)</a:t>
            </a:r>
          </a:p>
          <a:p>
            <a:pPr lvl="1">
              <a:buFontTx/>
              <a:buChar char="•"/>
            </a:pPr>
            <a:r>
              <a:rPr lang="zh-TW" altLang="en-US" sz="1400" smtClean="0"/>
              <a:t>哈佛大學的阿吉瑞斯認為：</a:t>
            </a:r>
            <a:r>
              <a:rPr lang="en-US" altLang="zh-TW" sz="1400" smtClean="0"/>
              <a:t>『</a:t>
            </a:r>
            <a:r>
              <a:rPr lang="zh-TW" altLang="en-US" sz="1400" smtClean="0"/>
              <a:t>人們的行為未必與他們所擁護的理論（他們所說的）一致，但他們的行為必定與其所使用的理論（他們的心智模式）一致。</a:t>
            </a:r>
            <a:r>
              <a:rPr lang="en-US" altLang="zh-TW" sz="1400" smtClean="0"/>
              <a:t>』 </a:t>
            </a:r>
          </a:p>
        </p:txBody>
      </p:sp>
    </p:spTree>
    <p:extLst>
      <p:ext uri="{BB962C8B-B14F-4D97-AF65-F5344CB8AC3E}">
        <p14:creationId xmlns:p14="http://schemas.microsoft.com/office/powerpoint/2010/main" val="1947773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F22AA6-926E-4AB6-A9CA-2AC7049653EE}" type="slidenum">
              <a:rPr lang="en-US" altLang="zh-TW" smtClean="0"/>
              <a:pPr/>
              <a:t>5</a:t>
            </a:fld>
            <a:endParaRPr lang="en-US" altLang="zh-TW" smtClean="0"/>
          </a:p>
        </p:txBody>
      </p:sp>
      <p:sp>
        <p:nvSpPr>
          <p:cNvPr id="572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2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US" altLang="zh-TW" smtClean="0"/>
              <a:t>『</a:t>
            </a:r>
            <a:r>
              <a:rPr lang="zh-TW" altLang="en-US" smtClean="0"/>
              <a:t>常規</a:t>
            </a:r>
            <a:r>
              <a:rPr lang="en-US" altLang="zh-TW" smtClean="0"/>
              <a:t>』</a:t>
            </a:r>
            <a:r>
              <a:rPr lang="zh-TW" altLang="en-US" smtClean="0"/>
              <a:t>是影響我們如何採取行動的行為模式。</a:t>
            </a:r>
          </a:p>
          <a:p>
            <a:pPr>
              <a:buFontTx/>
              <a:buChar char="•"/>
            </a:pPr>
            <a:endParaRPr lang="zh-TW" altLang="en-US" smtClean="0"/>
          </a:p>
          <a:p>
            <a:pPr>
              <a:buFontTx/>
              <a:buChar char="•"/>
            </a:pPr>
            <a:r>
              <a:rPr lang="en-US" altLang="zh-TW" smtClean="0"/>
              <a:t>『</a:t>
            </a:r>
            <a:r>
              <a:rPr lang="zh-TW" altLang="en-US" smtClean="0"/>
              <a:t>框架</a:t>
            </a:r>
            <a:r>
              <a:rPr lang="en-US" altLang="zh-TW" smtClean="0"/>
              <a:t>』</a:t>
            </a:r>
            <a:r>
              <a:rPr lang="zh-TW" altLang="en-US" smtClean="0"/>
              <a:t>是影響我們如何認知環境的思維模式。</a:t>
            </a:r>
          </a:p>
          <a:p>
            <a:pPr>
              <a:buFontTx/>
              <a:buChar char="•"/>
            </a:pPr>
            <a:endParaRPr lang="zh-TW" altLang="en-US" smtClean="0"/>
          </a:p>
          <a:p>
            <a:pPr>
              <a:buFontTx/>
              <a:buChar char="•"/>
            </a:pPr>
            <a:r>
              <a:rPr lang="zh-TW" altLang="en-US" smtClean="0"/>
              <a:t>從</a:t>
            </a:r>
            <a:r>
              <a:rPr lang="en-US" altLang="zh-TW" smtClean="0"/>
              <a:t>『</a:t>
            </a:r>
            <a:r>
              <a:rPr lang="zh-TW" altLang="en-US" smtClean="0"/>
              <a:t>心智模式</a:t>
            </a:r>
            <a:r>
              <a:rPr lang="en-US" altLang="zh-TW" smtClean="0"/>
              <a:t>』</a:t>
            </a:r>
            <a:r>
              <a:rPr lang="zh-TW" altLang="en-US" smtClean="0"/>
              <a:t>的定義就可以清楚地看出</a:t>
            </a:r>
            <a:r>
              <a:rPr lang="en-US" altLang="zh-TW" smtClean="0"/>
              <a:t>『</a:t>
            </a:r>
            <a:r>
              <a:rPr lang="zh-TW" altLang="en-US" smtClean="0"/>
              <a:t>心智模式</a:t>
            </a:r>
            <a:r>
              <a:rPr lang="en-US" altLang="zh-TW" smtClean="0"/>
              <a:t>』</a:t>
            </a:r>
            <a:r>
              <a:rPr lang="zh-TW" altLang="en-US" smtClean="0"/>
              <a:t>和</a:t>
            </a:r>
            <a:r>
              <a:rPr lang="en-US" altLang="zh-TW" smtClean="0"/>
              <a:t>『</a:t>
            </a:r>
            <a:r>
              <a:rPr lang="zh-TW" altLang="en-US" smtClean="0"/>
              <a:t>常規</a:t>
            </a:r>
            <a:r>
              <a:rPr lang="en-US" altLang="zh-TW" smtClean="0"/>
              <a:t>』</a:t>
            </a:r>
            <a:r>
              <a:rPr lang="zh-TW" altLang="en-US" smtClean="0"/>
              <a:t>以及</a:t>
            </a:r>
            <a:r>
              <a:rPr lang="en-US" altLang="zh-TW" smtClean="0"/>
              <a:t>『</a:t>
            </a:r>
            <a:r>
              <a:rPr lang="zh-TW" altLang="en-US" smtClean="0"/>
              <a:t>框架</a:t>
            </a:r>
            <a:r>
              <a:rPr lang="en-US" altLang="zh-TW" smtClean="0"/>
              <a:t>』</a:t>
            </a:r>
            <a:r>
              <a:rPr lang="zh-TW" altLang="en-US" smtClean="0"/>
              <a:t>之間的關係。 </a:t>
            </a:r>
            <a:r>
              <a:rPr lang="en-US" altLang="zh-TW" smtClean="0"/>
              <a:t>『</a:t>
            </a:r>
            <a:r>
              <a:rPr lang="zh-TW" altLang="en-US" smtClean="0"/>
              <a:t>常規</a:t>
            </a:r>
            <a:r>
              <a:rPr lang="en-US" altLang="zh-TW" smtClean="0"/>
              <a:t>』</a:t>
            </a:r>
            <a:r>
              <a:rPr lang="zh-TW" altLang="en-US" smtClean="0"/>
              <a:t>和</a:t>
            </a:r>
            <a:r>
              <a:rPr lang="en-US" altLang="zh-TW" smtClean="0"/>
              <a:t>『</a:t>
            </a:r>
            <a:r>
              <a:rPr lang="zh-TW" altLang="en-US" smtClean="0"/>
              <a:t>框架</a:t>
            </a:r>
            <a:r>
              <a:rPr lang="en-US" altLang="zh-TW" smtClean="0"/>
              <a:t>』</a:t>
            </a:r>
            <a:r>
              <a:rPr lang="zh-TW" altLang="en-US" smtClean="0"/>
              <a:t>其實就隱藏在</a:t>
            </a:r>
            <a:r>
              <a:rPr lang="en-US" altLang="zh-TW" smtClean="0"/>
              <a:t>『</a:t>
            </a:r>
            <a:r>
              <a:rPr lang="zh-TW" altLang="en-US" smtClean="0"/>
              <a:t>心智模式</a:t>
            </a:r>
            <a:r>
              <a:rPr lang="en-US" altLang="zh-TW" smtClean="0"/>
              <a:t>』</a:t>
            </a:r>
            <a:r>
              <a:rPr lang="zh-TW" altLang="en-US" smtClean="0"/>
              <a:t>裡頭。</a:t>
            </a:r>
          </a:p>
        </p:txBody>
      </p:sp>
    </p:spTree>
    <p:extLst>
      <p:ext uri="{BB962C8B-B14F-4D97-AF65-F5344CB8AC3E}">
        <p14:creationId xmlns:p14="http://schemas.microsoft.com/office/powerpoint/2010/main" val="2820668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773CBC-FDD6-42A7-AFD1-B3087813AC28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  <p:sp>
        <p:nvSpPr>
          <p:cNvPr id="573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zh-TW" altLang="en-US" smtClean="0"/>
              <a:t>各位現在看不到美國汽車業的盲點，因為它們隱藏在這張投影片，就好像心智模式隱藏在我們的心中一般。</a:t>
            </a:r>
          </a:p>
          <a:p>
            <a:pPr>
              <a:buFontTx/>
              <a:buChar char="•"/>
            </a:pPr>
            <a:endParaRPr lang="zh-TW" altLang="en-US" smtClean="0"/>
          </a:p>
          <a:p>
            <a:pPr>
              <a:buFontTx/>
              <a:buChar char="•"/>
            </a:pPr>
            <a:r>
              <a:rPr lang="zh-TW" altLang="en-US" smtClean="0"/>
              <a:t>如果想看清楚自已的盲點的話，我們就心須更換一副「心智模式」的鏡片。就好像我們如果借用一下賭神高進的顯影鏡片，就可以清楚看到美國汽車業的盲點了。</a:t>
            </a:r>
          </a:p>
        </p:txBody>
      </p:sp>
    </p:spTree>
    <p:extLst>
      <p:ext uri="{BB962C8B-B14F-4D97-AF65-F5344CB8AC3E}">
        <p14:creationId xmlns:p14="http://schemas.microsoft.com/office/powerpoint/2010/main" val="164399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67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67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7945D-C990-4804-9C9D-14098E2280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6777-F9B2-4BB9-9768-5F47D916C0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593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mailto:lgg@cs.ntust.edu.tw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8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hyperlink" Target="http://www.dls.ym.edu.tw/lesson/bio.htm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132F0-FE94-4E05-AE82-61E01C80BE4C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172932" name="Rectangle 4"/>
          <p:cNvSpPr>
            <a:spLocks noChangeArrowheads="1"/>
          </p:cNvSpPr>
          <p:nvPr/>
        </p:nvSpPr>
        <p:spPr bwMode="auto">
          <a:xfrm>
            <a:off x="1106488" y="233363"/>
            <a:ext cx="7394575" cy="900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zh-TW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人類心智模式處理知識活動圖</a:t>
            </a:r>
          </a:p>
        </p:txBody>
      </p:sp>
      <p:pic>
        <p:nvPicPr>
          <p:cNvPr id="180228" name="Picture 5" descr="vb12a-f1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0" y="1223963"/>
            <a:ext cx="7467600" cy="4857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0229" name="Text Box 6"/>
          <p:cNvSpPr txBox="1">
            <a:spLocks noChangeArrowheads="1"/>
          </p:cNvSpPr>
          <p:nvPr/>
        </p:nvSpPr>
        <p:spPr bwMode="auto">
          <a:xfrm>
            <a:off x="3176588" y="6129338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資料來源：修改自林東清，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2007</a:t>
            </a:r>
          </a:p>
        </p:txBody>
      </p:sp>
      <p:sp>
        <p:nvSpPr>
          <p:cNvPr id="2172935" name="AutoShape 7"/>
          <p:cNvSpPr>
            <a:spLocks noChangeArrowheads="1"/>
          </p:cNvSpPr>
          <p:nvPr/>
        </p:nvSpPr>
        <p:spPr bwMode="auto">
          <a:xfrm>
            <a:off x="0" y="4464050"/>
            <a:ext cx="4616450" cy="1981200"/>
          </a:xfrm>
          <a:prstGeom prst="wedgeEllipseCallout">
            <a:avLst>
              <a:gd name="adj1" fmla="val 35352"/>
              <a:gd name="adj2" fmla="val -74361"/>
            </a:avLst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受：以六根接收外在六塵世界。</a:t>
            </a:r>
          </a:p>
          <a:p>
            <a:pPr>
              <a:defRPr/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想：將資訊存入大腦並加以比對。</a:t>
            </a:r>
          </a:p>
          <a:p>
            <a:pPr>
              <a:defRPr/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行：進行推理與決策，以口行、</a:t>
            </a:r>
          </a:p>
          <a:p>
            <a:pPr>
              <a:defRPr/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    或身行、或意行。</a:t>
            </a:r>
          </a:p>
          <a:p>
            <a:pPr>
              <a:defRPr/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識：上述反應與行為之結果形成</a:t>
            </a:r>
          </a:p>
          <a:p>
            <a:pPr>
              <a:defRPr/>
            </a:pP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    其內心世界的六識心智。</a:t>
            </a:r>
          </a:p>
          <a:p>
            <a:pPr algn="ctr">
              <a:defRPr/>
            </a:pPr>
            <a:endParaRPr lang="en-US" altLang="zh-TW" sz="160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729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729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729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72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72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72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72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293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072D2-5E31-467B-9DDC-711FDCF4827A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217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心智活動形成的兩種知識</a:t>
            </a:r>
          </a:p>
        </p:txBody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人類透過「心智模式」的活動，可以經由</a:t>
            </a:r>
            <a:r>
              <a:rPr lang="zh-TW" altLang="en-US" smtClean="0">
                <a:solidFill>
                  <a:schemeClr val="hlink"/>
                </a:solidFill>
              </a:rPr>
              <a:t>瞭解、分析、綜合、判斷</a:t>
            </a:r>
            <a:r>
              <a:rPr lang="zh-TW" altLang="en-US" smtClean="0"/>
              <a:t>來形成新知識。</a:t>
            </a:r>
          </a:p>
          <a:p>
            <a:pPr eaLnBrk="1" hangingPunct="1"/>
            <a:r>
              <a:rPr lang="zh-TW" altLang="en-US" smtClean="0"/>
              <a:t>人類同時也可以經由不斷地</a:t>
            </a:r>
            <a:r>
              <a:rPr lang="zh-TW" altLang="en-US" smtClean="0">
                <a:solidFill>
                  <a:schemeClr val="hlink"/>
                </a:solidFill>
              </a:rPr>
              <a:t>練習、演練、實際操作</a:t>
            </a:r>
            <a:r>
              <a:rPr lang="zh-TW" altLang="en-US" smtClean="0"/>
              <a:t>來學會游泳、開車、演奏小提琴。</a:t>
            </a:r>
          </a:p>
          <a:p>
            <a:pPr eaLnBrk="1" hangingPunct="1"/>
            <a:r>
              <a:rPr lang="zh-TW" altLang="en-US" smtClean="0"/>
              <a:t>基本上這兩種都屬於「知識」，但前者是經由「</a:t>
            </a:r>
            <a:r>
              <a:rPr lang="zh-TW" altLang="en-US" smtClean="0">
                <a:solidFill>
                  <a:srgbClr val="FF33CC"/>
                </a:solidFill>
              </a:rPr>
              <a:t>分析中學習</a:t>
            </a:r>
            <a:r>
              <a:rPr lang="zh-TW" altLang="en-US" smtClean="0"/>
              <a:t>」；後者是經由「</a:t>
            </a:r>
            <a:r>
              <a:rPr lang="zh-TW" altLang="en-US" smtClean="0">
                <a:solidFill>
                  <a:srgbClr val="FF0000"/>
                </a:solidFill>
              </a:rPr>
              <a:t>實做中學習</a:t>
            </a:r>
            <a:r>
              <a:rPr lang="zh-TW" altLang="en-US" smtClean="0"/>
              <a:t>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柏拉圖的知識定義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495800"/>
          </a:xfrm>
        </p:spPr>
        <p:txBody>
          <a:bodyPr/>
          <a:lstStyle/>
          <a:p>
            <a:r>
              <a:rPr lang="en-US" sz="2400" b="1" dirty="0" smtClean="0"/>
              <a:t>Knowledge is justified, true beliefs.</a:t>
            </a:r>
            <a:r>
              <a:rPr lang="zh-TW" altLang="en-US" sz="2400" b="1" dirty="0" smtClean="0"/>
              <a:t> </a:t>
            </a:r>
            <a:r>
              <a:rPr lang="zh-TW" altLang="en-US" sz="2400" dirty="0" smtClean="0"/>
              <a:t>這是兩千多年前古希臘哲學家柏拉圖對知識所做的一個說明。其中文可以譯做：</a:t>
            </a:r>
            <a:r>
              <a:rPr lang="zh-TW" altLang="en-US" sz="2400" b="1" dirty="0" smtClean="0"/>
              <a:t>知識是合理的真信念</a:t>
            </a:r>
            <a:r>
              <a:rPr lang="zh-TW" altLang="en-US" sz="2400" dirty="0" smtClean="0"/>
              <a:t>。 </a:t>
            </a:r>
            <a:endParaRPr lang="en-US" altLang="zh-TW" sz="2400" dirty="0" smtClean="0"/>
          </a:p>
          <a:p>
            <a:r>
              <a:rPr lang="en-US" sz="2400" dirty="0" smtClean="0"/>
              <a:t>「</a:t>
            </a:r>
            <a:r>
              <a:rPr lang="en-US" sz="2400" dirty="0" err="1" smtClean="0"/>
              <a:t>知識」就等於「合理的真信念</a:t>
            </a:r>
            <a:r>
              <a:rPr lang="en-US" sz="2400" dirty="0" smtClean="0"/>
              <a:t>」。</a:t>
            </a:r>
            <a:r>
              <a:rPr lang="en-US" sz="2400" dirty="0" err="1" smtClean="0"/>
              <a:t>換句話說，知識的充分必要條件就是合理的真信念</a:t>
            </a:r>
            <a:r>
              <a:rPr lang="en-US" sz="2400" dirty="0" smtClean="0"/>
              <a:t>。</a:t>
            </a:r>
            <a:r>
              <a:rPr lang="en-US" sz="2400" dirty="0" err="1" smtClean="0"/>
              <a:t>當我們說：</a:t>
            </a:r>
            <a:r>
              <a:rPr lang="en-US" sz="2400" b="1" dirty="0" err="1" smtClean="0"/>
              <a:t>某人S知道某事P</a:t>
            </a:r>
            <a:r>
              <a:rPr lang="en-US" sz="2400" dirty="0" err="1" smtClean="0"/>
              <a:t>的時候，其充分且必要條件為</a:t>
            </a:r>
            <a:r>
              <a:rPr lang="en-US" sz="2400" dirty="0" smtClean="0"/>
              <a:t>：</a:t>
            </a:r>
          </a:p>
          <a:p>
            <a:pPr>
              <a:buNone/>
            </a:pPr>
            <a:r>
              <a:rPr lang="zh-TW" altLang="en-US" sz="2400" b="1" dirty="0" smtClean="0"/>
              <a:t>     </a:t>
            </a:r>
            <a:r>
              <a:rPr lang="en-US" sz="2400" b="1" dirty="0" smtClean="0"/>
              <a:t>1.  </a:t>
            </a:r>
            <a:r>
              <a:rPr lang="en-US" sz="2400" b="1" dirty="0" err="1" smtClean="0"/>
              <a:t>P為真</a:t>
            </a:r>
            <a:r>
              <a:rPr lang="zh-TW" altLang="en-US" sz="2400" b="1" dirty="0" smtClean="0"/>
              <a:t>，</a:t>
            </a:r>
            <a:r>
              <a:rPr lang="en-US" sz="2400" b="1" dirty="0" smtClean="0"/>
              <a:t>2.  </a:t>
            </a:r>
            <a:r>
              <a:rPr lang="en-US" sz="2400" b="1" dirty="0" err="1" smtClean="0"/>
              <a:t>S相信P</a:t>
            </a:r>
            <a:r>
              <a:rPr lang="zh-TW" altLang="en-US" sz="2400" b="1" dirty="0" smtClean="0"/>
              <a:t>，</a:t>
            </a:r>
            <a:r>
              <a:rPr lang="en-US" sz="2400" b="1" dirty="0" smtClean="0"/>
              <a:t>3.  </a:t>
            </a:r>
            <a:r>
              <a:rPr lang="en-US" sz="2400" b="1" dirty="0" err="1" smtClean="0"/>
              <a:t>S有合理的理由相信P</a:t>
            </a:r>
            <a:r>
              <a:rPr lang="en-US" sz="2400" b="1" dirty="0" smtClean="0"/>
              <a:t>。</a:t>
            </a:r>
            <a:endParaRPr lang="zh-TW" altLang="en-US" sz="2400" dirty="0" smtClean="0"/>
          </a:p>
          <a:p>
            <a:r>
              <a:rPr lang="zh-TW" altLang="en-US" sz="2400" b="1" dirty="0" smtClean="0"/>
              <a:t>命題就是以有真假值的句子所表達的想法</a:t>
            </a:r>
            <a:r>
              <a:rPr lang="zh-TW" altLang="en-US" sz="2400" dirty="0" smtClean="0"/>
              <a:t>。沒有真假值的句子不表達任何命題</a:t>
            </a:r>
            <a:r>
              <a:rPr lang="en-US" altLang="zh-TW" sz="2400" dirty="0" smtClean="0"/>
              <a:t>﹐</a:t>
            </a:r>
            <a:r>
              <a:rPr lang="zh-TW" altLang="en-US" sz="2400" dirty="0" smtClean="0"/>
              <a:t>例如</a:t>
            </a:r>
            <a:r>
              <a:rPr lang="en-US" altLang="zh-TW" sz="2400" dirty="0" smtClean="0"/>
              <a:t>﹐</a:t>
            </a:r>
            <a:r>
              <a:rPr lang="zh-TW" altLang="en-US" sz="2400" dirty="0" smtClean="0"/>
              <a:t>「椅子吹滑鼠桶」、「你好嗎</a:t>
            </a:r>
            <a:r>
              <a:rPr lang="en-US" sz="2400" dirty="0" smtClean="0"/>
              <a:t>?</a:t>
            </a:r>
            <a:r>
              <a:rPr lang="zh-TW" altLang="en-US" sz="2400" dirty="0" smtClean="0"/>
              <a:t>」這兩個都是句子</a:t>
            </a:r>
            <a:r>
              <a:rPr lang="en-US" altLang="zh-TW" sz="2400" dirty="0" smtClean="0"/>
              <a:t>﹐</a:t>
            </a:r>
            <a:r>
              <a:rPr lang="zh-TW" altLang="en-US" sz="2400" dirty="0" smtClean="0"/>
              <a:t>但是他們都無法有真假值</a:t>
            </a:r>
            <a:r>
              <a:rPr lang="en-US" altLang="zh-TW" sz="2400" dirty="0" smtClean="0"/>
              <a:t>﹐</a:t>
            </a:r>
            <a:r>
              <a:rPr lang="zh-TW" altLang="en-US" sz="2400" dirty="0" smtClean="0"/>
              <a:t>不能算是命題。</a:t>
            </a:r>
            <a:endParaRPr lang="en-US" altLang="zh-TW" sz="2400" dirty="0" smtClean="0"/>
          </a:p>
          <a:p>
            <a:r>
              <a:rPr lang="zh-TW" altLang="en-US" sz="2400" dirty="0" smtClean="0"/>
              <a:t>句子由字詞所組成</a:t>
            </a:r>
            <a:r>
              <a:rPr lang="en-US" altLang="zh-TW" sz="2400" dirty="0" smtClean="0"/>
              <a:t>﹐</a:t>
            </a:r>
            <a:r>
              <a:rPr lang="zh-TW" altLang="en-US" sz="2400" dirty="0" smtClean="0"/>
              <a:t>而命題由概念所組成。概念</a:t>
            </a:r>
            <a:r>
              <a:rPr lang="en-US" sz="2400" dirty="0" smtClean="0"/>
              <a:t>(concept)</a:t>
            </a:r>
            <a:r>
              <a:rPr lang="zh-TW" altLang="en-US" sz="2400" dirty="0" smtClean="0"/>
              <a:t>指的是大腦中運作的字詞的意義</a:t>
            </a:r>
            <a:r>
              <a:rPr lang="en-US" altLang="zh-TW" sz="2400" dirty="0" smtClean="0"/>
              <a:t>﹐</a:t>
            </a:r>
            <a:r>
              <a:rPr lang="zh-TW" altLang="en-US" sz="2400" dirty="0" smtClean="0"/>
              <a:t>其可以說是思考的基本單位。</a:t>
            </a:r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3428992" y="6143644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資料來源：華梵哲學系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知識的意涵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018107"/>
          </a:xfrm>
        </p:spPr>
        <p:txBody>
          <a:bodyPr/>
          <a:lstStyle/>
          <a:p>
            <a:r>
              <a:rPr lang="zh-TW" altLang="en-US" sz="2400" dirty="0" smtClean="0"/>
              <a:t>「知識」</a:t>
            </a:r>
            <a:r>
              <a:rPr lang="en-US" sz="2400" dirty="0" smtClean="0"/>
              <a:t>(knowledge)</a:t>
            </a:r>
            <a:r>
              <a:rPr lang="zh-TW" altLang="en-US" sz="2400" dirty="0" smtClean="0"/>
              <a:t>和「知道」</a:t>
            </a:r>
            <a:r>
              <a:rPr lang="en-US" sz="2400" dirty="0" smtClean="0"/>
              <a:t>(know)</a:t>
            </a:r>
            <a:r>
              <a:rPr lang="zh-TW" altLang="en-US" sz="2400" dirty="0" smtClean="0"/>
              <a:t>是息息相關的。「</a:t>
            </a:r>
            <a:r>
              <a:rPr lang="zh-TW" altLang="en-US" sz="2400" b="1" dirty="0" smtClean="0"/>
              <a:t>知識就是被一個認知主體所知道的東西</a:t>
            </a:r>
            <a:r>
              <a:rPr lang="zh-TW" altLang="en-US" sz="2400" dirty="0" smtClean="0"/>
              <a:t>」。從這個角度來看，知識的存在預設了一個認知主體，沒有認知主體就不會有知識。</a:t>
            </a:r>
            <a:endParaRPr lang="en-US" altLang="zh-TW" sz="2400" dirty="0" smtClean="0"/>
          </a:p>
          <a:p>
            <a:r>
              <a:rPr lang="zh-TW" altLang="en-US" sz="2400" dirty="0" smtClean="0"/>
              <a:t>知識最廣泛的界定在於指稱「</a:t>
            </a:r>
            <a:r>
              <a:rPr lang="zh-TW" altLang="en-US" sz="2400" b="1" dirty="0" smtClean="0"/>
              <a:t>一切所知道的東西</a:t>
            </a:r>
            <a:r>
              <a:rPr lang="zh-TW" altLang="en-US" sz="2400" dirty="0" smtClean="0"/>
              <a:t>」。可以被語言所表達的知識為「命題式的知識」</a:t>
            </a:r>
            <a:r>
              <a:rPr lang="en-US" sz="2400" dirty="0" smtClean="0"/>
              <a:t>(propositional knowledge)</a:t>
            </a:r>
            <a:r>
              <a:rPr lang="zh-TW" altLang="en-US" sz="2400" dirty="0" smtClean="0"/>
              <a:t>、「理論型的知識」</a:t>
            </a:r>
            <a:r>
              <a:rPr lang="en-US" sz="2400" dirty="0" smtClean="0"/>
              <a:t>(theoretical knowledge)</a:t>
            </a:r>
            <a:r>
              <a:rPr lang="zh-TW" altLang="en-US" sz="2400" dirty="0" smtClean="0"/>
              <a:t>、或是「明確的知識」</a:t>
            </a:r>
            <a:r>
              <a:rPr lang="en-US" sz="2400" dirty="0" smtClean="0"/>
              <a:t>(explicit knowledge)</a:t>
            </a:r>
            <a:r>
              <a:rPr lang="zh-TW" altLang="en-US" sz="2400" dirty="0" smtClean="0"/>
              <a:t>等等。而不能被語言所表達的則稱為「非命題式的知識」、「實務型知識」</a:t>
            </a:r>
            <a:r>
              <a:rPr lang="en-US" sz="2400" dirty="0" smtClean="0"/>
              <a:t>(practical knowledge)</a:t>
            </a:r>
            <a:r>
              <a:rPr lang="zh-TW" altLang="en-US" sz="2400" dirty="0" smtClean="0"/>
              <a:t>、或是「隱性的知識」</a:t>
            </a:r>
            <a:r>
              <a:rPr lang="en-US" sz="2400" dirty="0" smtClean="0"/>
              <a:t>(implicit knowledge)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zh-TW" altLang="en-US" sz="2400" dirty="0" smtClean="0"/>
              <a:t>一個知識是否能夠被命題所表達，也就是是否可以被一個句子所描述，如果可以則是</a:t>
            </a:r>
            <a:r>
              <a:rPr lang="zh-TW" altLang="en-US" sz="2400" b="1" dirty="0" smtClean="0"/>
              <a:t>命題式的知識</a:t>
            </a:r>
            <a:r>
              <a:rPr lang="zh-TW" altLang="en-US" sz="2400" dirty="0" smtClean="0"/>
              <a:t>，如果不行則是</a:t>
            </a:r>
            <a:r>
              <a:rPr lang="zh-TW" altLang="en-US" sz="2400" b="1" dirty="0" smtClean="0"/>
              <a:t>非命題式的知識</a:t>
            </a:r>
            <a:r>
              <a:rPr lang="zh-TW" altLang="en-US" sz="2400" dirty="0" smtClean="0"/>
              <a:t>。</a:t>
            </a:r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  <p:sp>
        <p:nvSpPr>
          <p:cNvPr id="5" name="文字方塊 4"/>
          <p:cNvSpPr txBox="1"/>
          <p:nvPr/>
        </p:nvSpPr>
        <p:spPr>
          <a:xfrm>
            <a:off x="3428992" y="6143644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資料來源：華梵哲學系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7B1F03-874F-4FC0-A4BE-7654B3F88CFF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210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Webster</a:t>
            </a:r>
            <a:r>
              <a:rPr lang="zh-TW" altLang="en-US" dirty="0" smtClean="0"/>
              <a:t>字典對知識的定義</a:t>
            </a:r>
          </a:p>
        </p:txBody>
      </p:sp>
      <p:sp>
        <p:nvSpPr>
          <p:cNvPr id="1792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6705600" cy="4495800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對一件事實的熟稔度</a:t>
            </a:r>
            <a:r>
              <a:rPr lang="en-US" altLang="zh-TW" sz="2800" smtClean="0"/>
              <a:t>(Acquaintance with a fact)</a:t>
            </a:r>
            <a:r>
              <a:rPr lang="zh-TW" altLang="en-US" sz="2800" smtClean="0"/>
              <a:t>；</a:t>
            </a:r>
          </a:p>
          <a:p>
            <a:pPr eaLnBrk="1" hangingPunct="1"/>
            <a:r>
              <a:rPr lang="zh-TW" altLang="en-US" sz="2800" smtClean="0"/>
              <a:t>一種知覺</a:t>
            </a:r>
            <a:r>
              <a:rPr lang="en-US" altLang="zh-TW" sz="2800" smtClean="0"/>
              <a:t>(Awareness) </a:t>
            </a:r>
            <a:r>
              <a:rPr lang="zh-TW" altLang="en-US" sz="2800" smtClean="0"/>
              <a:t>；</a:t>
            </a:r>
          </a:p>
          <a:p>
            <a:pPr eaLnBrk="1" hangingPunct="1"/>
            <a:r>
              <a:rPr lang="zh-TW" altLang="en-US" sz="2800" smtClean="0"/>
              <a:t>一種了解</a:t>
            </a:r>
            <a:r>
              <a:rPr lang="en-US" altLang="zh-TW" sz="2800" smtClean="0"/>
              <a:t>(Understanding) </a:t>
            </a:r>
            <a:r>
              <a:rPr lang="zh-TW" altLang="en-US" sz="2800" smtClean="0"/>
              <a:t>；</a:t>
            </a:r>
          </a:p>
          <a:p>
            <a:pPr eaLnBrk="1" hangingPunct="1"/>
            <a:r>
              <a:rPr lang="zh-TW" altLang="en-US" sz="2800" smtClean="0"/>
              <a:t>皆要經過心智與學習</a:t>
            </a:r>
            <a:r>
              <a:rPr lang="en-US" altLang="zh-TW" sz="2800" smtClean="0"/>
              <a:t>(Mind and perception)</a:t>
            </a:r>
            <a:r>
              <a:rPr lang="zh-TW" altLang="en-US" sz="2800" smtClean="0"/>
              <a:t>來獲得；</a:t>
            </a:r>
          </a:p>
          <a:p>
            <a:pPr eaLnBrk="1" hangingPunct="1"/>
            <a:r>
              <a:rPr lang="zh-TW" altLang="en-US" sz="2800" smtClean="0"/>
              <a:t>心智所累積的一些事實與原則等。</a:t>
            </a:r>
          </a:p>
        </p:txBody>
      </p:sp>
      <p:pic>
        <p:nvPicPr>
          <p:cNvPr id="179205" name="Picture 4" descr="j0234682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137400" y="4513263"/>
            <a:ext cx="1620838" cy="16208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 smtClean="0"/>
              <a:t>知識的倫理規範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900" dirty="0" smtClean="0"/>
              <a:t>荀子在解弊篇中說到：「故治之要在於知道。人何以知道？曰：心。心何以知？曰：虛壹而靜。」</a:t>
            </a:r>
            <a:endParaRPr lang="en-US" altLang="zh-TW" sz="2900" dirty="0" smtClean="0"/>
          </a:p>
          <a:p>
            <a:r>
              <a:rPr lang="zh-TW" altLang="en-US" sz="2900" dirty="0" smtClean="0"/>
              <a:t>荀子認為治理天下的關鍵在於了解「道」。但人如何認識「道」的存在呢？荀子認為要從「心」去認識。但是如何認識自己的心呢？</a:t>
            </a:r>
            <a:endParaRPr lang="en-US" altLang="zh-TW" sz="2900" dirty="0" smtClean="0"/>
          </a:p>
          <a:p>
            <a:r>
              <a:rPr lang="zh-CN" altLang="zh-TW" sz="2900" dirty="0" smtClean="0"/>
              <a:t>荀子所謂的「虛」若就知識的倫理規範而言，其意義是為「既有的心中知識在認識主體學習新知識時，不應成為干擾對新知識相應理解的成見或障礙。因此，虛心是知識倫理中學習新知的一</a:t>
            </a:r>
            <a:r>
              <a:rPr lang="zh-TW" altLang="en-US" sz="2900" dirty="0" smtClean="0"/>
              <a:t>項</a:t>
            </a:r>
            <a:r>
              <a:rPr lang="zh-CN" altLang="zh-TW" sz="2900" dirty="0" smtClean="0"/>
              <a:t>美德。」</a:t>
            </a:r>
            <a:endParaRPr lang="zh-TW" altLang="en-US" sz="29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407DC-58CE-4F43-9895-E323A94D7FB8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 smtClean="0"/>
              <a:t>知識的倫理規範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76250" y="1268413"/>
            <a:ext cx="8344222" cy="4495800"/>
          </a:xfrm>
        </p:spPr>
        <p:txBody>
          <a:bodyPr/>
          <a:lstStyle/>
          <a:p>
            <a:r>
              <a:rPr lang="zh-CN" altLang="zh-TW" dirty="0" smtClean="0"/>
              <a:t>荀子所謂的「</a:t>
            </a:r>
            <a:r>
              <a:rPr lang="zh-TW" altLang="en-US" dirty="0" smtClean="0"/>
              <a:t>壹</a:t>
            </a:r>
            <a:r>
              <a:rPr lang="zh-CN" altLang="zh-TW" dirty="0" smtClean="0"/>
              <a:t>」是指在主體在認識活動中，應當不以個別知識為相互排斥的觀念，並以追尋各種知識之間之共同性為正確的求知態度與方法。</a:t>
            </a:r>
            <a:endParaRPr lang="en-US" altLang="zh-CN" dirty="0" smtClean="0"/>
          </a:p>
          <a:p>
            <a:r>
              <a:rPr lang="zh-CN" altLang="zh-TW" dirty="0" smtClean="0"/>
              <a:t>荀子</a:t>
            </a:r>
            <a:r>
              <a:rPr lang="zh-TW" altLang="en-US" dirty="0" smtClean="0"/>
              <a:t>：</a:t>
            </a:r>
            <a:r>
              <a:rPr lang="zh-CN" altLang="zh-TW" dirty="0" smtClean="0"/>
              <a:t>「不以夢劇亂知，謂之靜」，「夢」、「劇」皆可屬於不正確的認識活動，是而我們可以說：排除、避免足以擾亂正確認識的蔽塞因素，此即荀子所謂「靜」的認識方法，亦是為知識倫理中所應當修持的靜德。</a:t>
            </a: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407DC-58CE-4F43-9895-E323A94D7FB8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知識始終來自於生命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521462" y="980728"/>
            <a:ext cx="8200206" cy="4495800"/>
          </a:xfrm>
        </p:spPr>
        <p:txBody>
          <a:bodyPr/>
          <a:lstStyle/>
          <a:p>
            <a:r>
              <a:rPr lang="zh-TW" altLang="en-US" sz="2500" b="1" dirty="0"/>
              <a:t>生命是什麼呢？</a:t>
            </a:r>
            <a:r>
              <a:rPr lang="zh-TW" altLang="en-US" sz="2500" dirty="0"/>
              <a:t>演化學</a:t>
            </a:r>
            <a:r>
              <a:rPr lang="zh-TW" altLang="en-US" sz="2500" dirty="0" smtClean="0"/>
              <a:t>大師</a:t>
            </a:r>
            <a:r>
              <a:rPr lang="en-US" altLang="zh-TW" sz="2500" dirty="0" smtClean="0"/>
              <a:t>Peter </a:t>
            </a:r>
            <a:r>
              <a:rPr lang="en-US" altLang="zh-TW" sz="2500" dirty="0"/>
              <a:t>M. </a:t>
            </a:r>
            <a:r>
              <a:rPr lang="en-US" altLang="zh-TW" sz="2500" dirty="0" err="1" smtClean="0"/>
              <a:t>Molton</a:t>
            </a:r>
            <a:r>
              <a:rPr lang="zh-TW" altLang="en-US" sz="2500" dirty="0" smtClean="0"/>
              <a:t>說：「</a:t>
            </a:r>
            <a:r>
              <a:rPr lang="zh-TW" altLang="en-US" sz="2500" dirty="0"/>
              <a:t>用能量維持其組織，抗拒</a:t>
            </a:r>
            <a:r>
              <a:rPr lang="en-US" altLang="zh-TW" sz="2500" dirty="0"/>
              <a:t>『</a:t>
            </a:r>
            <a:r>
              <a:rPr lang="zh-TW" altLang="en-US" sz="2500" dirty="0"/>
              <a:t>熵</a:t>
            </a:r>
            <a:r>
              <a:rPr lang="en-US" altLang="zh-TW" sz="2500" dirty="0"/>
              <a:t>』</a:t>
            </a:r>
            <a:r>
              <a:rPr lang="zh-TW" altLang="en-US" sz="2500" dirty="0"/>
              <a:t>的破壞力量的秩序區域」</a:t>
            </a:r>
            <a:r>
              <a:rPr lang="zh-TW" altLang="en-US" sz="2500" dirty="0" smtClean="0"/>
              <a:t>。無</a:t>
            </a:r>
            <a:r>
              <a:rPr lang="zh-TW" altLang="en-US" sz="2500" dirty="0"/>
              <a:t>生命的世界只能順著</a:t>
            </a:r>
            <a:r>
              <a:rPr lang="zh-TW" altLang="en-US" sz="2500" dirty="0" smtClean="0"/>
              <a:t>熱力學第二</a:t>
            </a:r>
            <a:r>
              <a:rPr lang="zh-TW" altLang="en-US" sz="2500" dirty="0"/>
              <a:t>定律的箭頭前進。生物卻能在局部的空間及時間，利用能量逆著第二定律走，以維持有組織與結構的生命個體</a:t>
            </a:r>
            <a:r>
              <a:rPr lang="zh-TW" altLang="en-US" sz="2500" dirty="0" smtClean="0"/>
              <a:t>。</a:t>
            </a:r>
            <a:endParaRPr lang="en-US" altLang="zh-TW" sz="2500" dirty="0" smtClean="0"/>
          </a:p>
          <a:p>
            <a:r>
              <a:rPr lang="zh-TW" altLang="en-US" sz="2500" dirty="0" smtClean="0"/>
              <a:t>生命發生的門檻至少有七項，第一項門檻</a:t>
            </a:r>
            <a:r>
              <a:rPr lang="en-US" altLang="zh-TW" sz="2500" dirty="0" smtClean="0"/>
              <a:t>--</a:t>
            </a:r>
            <a:r>
              <a:rPr lang="zh-TW" altLang="en-US" sz="2500" dirty="0" smtClean="0"/>
              <a:t>催化</a:t>
            </a:r>
            <a:r>
              <a:rPr lang="zh-TW" altLang="en-US" sz="2500" dirty="0"/>
              <a:t>與複製的</a:t>
            </a:r>
            <a:r>
              <a:rPr lang="zh-TW" altLang="en-US" sz="2500" dirty="0" smtClean="0"/>
              <a:t>分子：</a:t>
            </a:r>
            <a:r>
              <a:rPr lang="zh-TW" altLang="en-US" sz="2500" dirty="0"/>
              <a:t>生命現象的反應速率如果太慢，就難以與熱力學第二定律抗爭，所 以必須有酵素來提高反應速度，提高專異性（</a:t>
            </a:r>
            <a:r>
              <a:rPr lang="en-US" altLang="zh-TW" sz="2500" dirty="0"/>
              <a:t>specificity</a:t>
            </a:r>
            <a:r>
              <a:rPr lang="zh-TW" altLang="en-US" sz="2500" dirty="0"/>
              <a:t>）及準確性（</a:t>
            </a:r>
            <a:r>
              <a:rPr lang="en-US" altLang="zh-TW" sz="2500" dirty="0"/>
              <a:t>preciseness</a:t>
            </a:r>
            <a:r>
              <a:rPr lang="zh-TW" altLang="en-US" sz="2500" dirty="0"/>
              <a:t>），並且具備複製能力，使得這些生命的分子得以加速擴增與演化</a:t>
            </a:r>
            <a:r>
              <a:rPr lang="zh-TW" altLang="en-US" sz="2500" dirty="0" smtClean="0"/>
              <a:t>。</a:t>
            </a:r>
            <a:r>
              <a:rPr lang="zh-TW" altLang="en-US" sz="2500" dirty="0"/>
              <a:t>地球的第一群「知識份子」是資訊分子，包括核酸和蛋白質。核酸就像是電腦的軟體，而蛋白質就像是電腦的硬體。核酸的資訊能力強，蛋白質的催化能力強。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9135E-A301-4033-95AC-01119BF88BBF}" type="slidenum">
              <a:rPr lang="en-US" altLang="zh-TW" smtClean="0"/>
              <a:pPr/>
              <a:t>16</a:t>
            </a:fld>
            <a:endParaRPr lang="en-US" altLang="zh-TW"/>
          </a:p>
        </p:txBody>
      </p:sp>
      <p:sp>
        <p:nvSpPr>
          <p:cNvPr id="10" name="文字方塊 9"/>
          <p:cNvSpPr txBox="1"/>
          <p:nvPr/>
        </p:nvSpPr>
        <p:spPr>
          <a:xfrm>
            <a:off x="2483768" y="6052646"/>
            <a:ext cx="5429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hlinkClick r:id="rId2"/>
              </a:rPr>
              <a:t>資料來源：</a:t>
            </a:r>
            <a:r>
              <a:rPr lang="en-US" altLang="zh-TW" dirty="0" smtClean="0">
                <a:hlinkClick r:id="rId2"/>
              </a:rPr>
              <a:t>http</a:t>
            </a:r>
            <a:r>
              <a:rPr lang="en-US" altLang="zh-TW" dirty="0">
                <a:hlinkClick r:id="rId2"/>
              </a:rPr>
              <a:t>://www.dls.ym.edu.tw/lesson/bio.htm</a:t>
            </a:r>
            <a:endParaRPr lang="zh-TW" altLang="en-US" dirty="0"/>
          </a:p>
        </p:txBody>
      </p:sp>
      <p:pic>
        <p:nvPicPr>
          <p:cNvPr id="1026" name="Picture 2" descr="C:\Users\USER\AppData\Local\Microsoft\Windows\Temporary Internet Files\Content.IE5\06T7LDXH\MC90035196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225" y="192601"/>
            <a:ext cx="993299" cy="722023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60765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知識始終來自於</a:t>
            </a:r>
            <a:r>
              <a:rPr lang="zh-TW" altLang="en-US" dirty="0" smtClean="0">
                <a:ea typeface="標楷體" pitchFamily="65" charset="-120"/>
              </a:rPr>
              <a:t>生命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知識不是</a:t>
            </a:r>
            <a:r>
              <a:rPr lang="zh-TW" altLang="en-US" dirty="0" smtClean="0"/>
              <a:t>生命，知識是原理、方法、理論；知識不是愛，知識是心思、</a:t>
            </a:r>
            <a:r>
              <a:rPr lang="zh-TW" altLang="en-US" dirty="0"/>
              <a:t>作法</a:t>
            </a:r>
            <a:r>
              <a:rPr lang="zh-TW" altLang="en-US" dirty="0" smtClean="0"/>
              <a:t>、</a:t>
            </a:r>
            <a:r>
              <a:rPr lang="zh-TW" altLang="en-US" dirty="0"/>
              <a:t>論述。</a:t>
            </a:r>
            <a:endParaRPr lang="en-US" altLang="zh-TW" dirty="0" smtClean="0"/>
          </a:p>
          <a:p>
            <a:r>
              <a:rPr lang="zh-TW" altLang="en-US" dirty="0"/>
              <a:t>知識不是</a:t>
            </a:r>
            <a:r>
              <a:rPr lang="zh-TW" altLang="en-US" dirty="0" smtClean="0"/>
              <a:t>主體，生命才是主體。人有了生命，這生命讓人活出愛，在愛的引領裡，知識才會有價值。</a:t>
            </a:r>
            <a:endParaRPr lang="en-US" altLang="zh-TW" dirty="0" smtClean="0"/>
          </a:p>
          <a:p>
            <a:r>
              <a:rPr lang="zh-TW" altLang="en-US" dirty="0" smtClean="0"/>
              <a:t>所以如果沒有</a:t>
            </a:r>
            <a:r>
              <a:rPr lang="zh-TW" altLang="en-US" dirty="0"/>
              <a:t>愛的</a:t>
            </a:r>
            <a:r>
              <a:rPr lang="zh-TW" altLang="en-US" dirty="0" smtClean="0"/>
              <a:t>生命的活出，知識成為人的能力</a:t>
            </a:r>
            <a:r>
              <a:rPr lang="zh-TW" altLang="en-US" dirty="0"/>
              <a:t>、力量</a:t>
            </a:r>
            <a:r>
              <a:rPr lang="zh-TW" altLang="en-US" dirty="0" smtClean="0"/>
              <a:t>、權力、爭競的武器</a:t>
            </a:r>
            <a:r>
              <a:rPr lang="en-US" altLang="zh-TW" dirty="0" smtClean="0"/>
              <a:t>…</a:t>
            </a:r>
            <a:r>
              <a:rPr lang="zh-TW" altLang="en-US" dirty="0"/>
              <a:t>，知識只叫人</a:t>
            </a:r>
            <a:r>
              <a:rPr lang="zh-TW" altLang="en-US" dirty="0" smtClean="0"/>
              <a:t>自高自大。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pic>
        <p:nvPicPr>
          <p:cNvPr id="1026" name="Picture 2" descr="C:\Users\USER\AppData\Local\Microsoft\Windows\Temporary Internet Files\Content.IE5\06T7LDXH\MC9004287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894" y="4869160"/>
            <a:ext cx="1664468" cy="179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21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知識始終來自於生命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08529"/>
            <a:ext cx="7020272" cy="5265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29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聖經的生命與知識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476250" y="1268412"/>
            <a:ext cx="8229600" cy="4680867"/>
          </a:xfrm>
        </p:spPr>
        <p:txBody>
          <a:bodyPr/>
          <a:lstStyle/>
          <a:p>
            <a:r>
              <a:rPr lang="zh-TW" altLang="en-US" sz="2800" dirty="0"/>
              <a:t>耶和華神</a:t>
            </a:r>
            <a:r>
              <a:rPr lang="zh-TW" altLang="en-US" sz="2800" dirty="0" smtClean="0"/>
              <a:t>用地</a:t>
            </a:r>
            <a:r>
              <a:rPr lang="zh-TW" altLang="en-US" sz="2800" dirty="0"/>
              <a:t>上</a:t>
            </a:r>
            <a:r>
              <a:rPr lang="zh-TW" altLang="en-US" sz="2800" dirty="0" smtClean="0"/>
              <a:t>的塵土塑造人</a:t>
            </a:r>
            <a:r>
              <a:rPr lang="zh-TW" altLang="en-US" sz="2800" dirty="0"/>
              <a:t>，將生命</a:t>
            </a:r>
            <a:r>
              <a:rPr lang="zh-TW" altLang="en-US" sz="2800" dirty="0" smtClean="0"/>
              <a:t>之氣</a:t>
            </a:r>
            <a:r>
              <a:rPr lang="zh-TW" altLang="en-US" sz="2800" dirty="0"/>
              <a:t>吹在他鼻孔裏，人就成了活</a:t>
            </a:r>
            <a:r>
              <a:rPr lang="zh-TW" altLang="en-US" sz="2800" dirty="0" smtClean="0"/>
              <a:t>的魂。</a:t>
            </a:r>
            <a:endParaRPr lang="en-US" altLang="zh-TW" sz="2800" dirty="0" smtClean="0"/>
          </a:p>
          <a:p>
            <a:r>
              <a:rPr lang="zh-TW" altLang="en-US" sz="2800" dirty="0"/>
              <a:t>耶和華神在東方</a:t>
            </a:r>
            <a:r>
              <a:rPr lang="zh-TW" altLang="en-US" sz="2800" dirty="0" smtClean="0"/>
              <a:t>的伊</a:t>
            </a:r>
            <a:r>
              <a:rPr lang="zh-TW" altLang="en-US" sz="2800" dirty="0"/>
              <a:t>甸栽植了一個園子</a:t>
            </a:r>
            <a:r>
              <a:rPr lang="zh-TW" altLang="en-US" sz="2800" dirty="0" smtClean="0"/>
              <a:t>，把</a:t>
            </a:r>
            <a:r>
              <a:rPr lang="zh-TW" altLang="en-US" sz="2800" dirty="0"/>
              <a:t>所塑造的人安放在那裏。</a:t>
            </a:r>
            <a:endParaRPr lang="en-US" altLang="zh-TW" sz="2800" dirty="0" smtClean="0"/>
          </a:p>
          <a:p>
            <a:r>
              <a:rPr lang="zh-TW" altLang="en-US" sz="2800" dirty="0"/>
              <a:t>耶和華神使各樣的樹從地裏長出來，</a:t>
            </a:r>
            <a:r>
              <a:rPr lang="zh-TW" altLang="en-US" sz="2800" dirty="0" smtClean="0"/>
              <a:t>可以悅</a:t>
            </a:r>
            <a:r>
              <a:rPr lang="zh-TW" altLang="en-US" sz="2800" dirty="0"/>
              <a:t>人的眼目，也好作食物；園子當中</a:t>
            </a:r>
            <a:r>
              <a:rPr lang="zh-TW" altLang="en-US" sz="2800" dirty="0" smtClean="0"/>
              <a:t>有生命樹</a:t>
            </a:r>
            <a:r>
              <a:rPr lang="zh-TW" altLang="en-US" sz="2800" dirty="0"/>
              <a:t>，</a:t>
            </a:r>
            <a:r>
              <a:rPr lang="zh-TW" altLang="en-US" sz="2800" dirty="0" smtClean="0"/>
              <a:t>還有善惡</a:t>
            </a:r>
            <a:r>
              <a:rPr lang="zh-TW" altLang="en-US" sz="2800" dirty="0"/>
              <a:t>知識樹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 smtClean="0"/>
              <a:t>耶和華</a:t>
            </a:r>
            <a:r>
              <a:rPr lang="zh-TW" altLang="en-US" sz="2800" dirty="0"/>
              <a:t>神吩咐那人說，園中各樣樹上的果子，你可以隨意喫</a:t>
            </a:r>
            <a:r>
              <a:rPr lang="zh-TW" altLang="en-US" sz="2800" dirty="0" smtClean="0"/>
              <a:t>，</a:t>
            </a:r>
            <a:r>
              <a:rPr lang="zh-TW" altLang="en-US" sz="2800" dirty="0"/>
              <a:t>只是善惡知識樹上的果子，</a:t>
            </a:r>
            <a:r>
              <a:rPr lang="zh-TW" altLang="en-US" sz="2800" dirty="0" smtClean="0"/>
              <a:t>你不可</a:t>
            </a:r>
            <a:r>
              <a:rPr lang="zh-TW" altLang="en-US" sz="2800" dirty="0"/>
              <a:t>喫，因為你喫的日子</a:t>
            </a:r>
            <a:r>
              <a:rPr lang="zh-TW" altLang="en-US" sz="2800" dirty="0" smtClean="0"/>
              <a:t>必定死</a:t>
            </a:r>
            <a:r>
              <a:rPr lang="zh-TW" altLang="en-US" sz="28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7860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心智</a:t>
            </a:r>
            <a:r>
              <a:rPr lang="zh-TW" altLang="en-US" dirty="0" smtClean="0"/>
              <a:t>模式是我們養出來的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3" name="文字方塊 2"/>
          <p:cNvSpPr txBox="1"/>
          <p:nvPr/>
        </p:nvSpPr>
        <p:spPr>
          <a:xfrm>
            <a:off x="476250" y="1268760"/>
            <a:ext cx="6904062" cy="477053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400" dirty="0">
                <a:solidFill>
                  <a:schemeClr val="bg1"/>
                </a:solidFill>
              </a:rPr>
              <a:t>一天晚上，一個老印地安人對他孫子講了一個在人內心裡面的戰爭故事</a:t>
            </a:r>
            <a:r>
              <a:rPr lang="zh-TW" altLang="en-US" sz="2400" dirty="0" smtClean="0">
                <a:solidFill>
                  <a:schemeClr val="bg1"/>
                </a:solidFill>
              </a:rPr>
              <a:t>。他</a:t>
            </a:r>
            <a:r>
              <a:rPr lang="zh-TW" altLang="en-US" sz="2400" dirty="0">
                <a:solidFill>
                  <a:schemeClr val="bg1"/>
                </a:solidFill>
              </a:rPr>
              <a:t>說：「孩子，這場戰爭裡面有兩頭</a:t>
            </a:r>
            <a:r>
              <a:rPr lang="zh-TW" altLang="en-US" sz="2400" dirty="0" smtClean="0">
                <a:solidFill>
                  <a:schemeClr val="bg1"/>
                </a:solidFill>
              </a:rPr>
              <a:t>狼：</a:t>
            </a:r>
            <a:endParaRPr lang="en-US" altLang="zh-TW" sz="2400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solidFill>
                  <a:srgbClr val="C00000"/>
                </a:solidFill>
              </a:rPr>
              <a:t>一頭是魔，牠是邪惡的，充滿</a:t>
            </a:r>
            <a:r>
              <a:rPr lang="zh-TW" altLang="en-US" sz="2400" dirty="0">
                <a:solidFill>
                  <a:srgbClr val="C00000"/>
                </a:solidFill>
              </a:rPr>
              <a:t>了憤怒、忌妒、憂傷</a:t>
            </a:r>
            <a:r>
              <a:rPr lang="zh-TW" altLang="en-US" sz="2400" dirty="0" smtClean="0">
                <a:solidFill>
                  <a:srgbClr val="C00000"/>
                </a:solidFill>
              </a:rPr>
              <a:t>、忌恨</a:t>
            </a:r>
            <a:r>
              <a:rPr lang="zh-TW" altLang="en-US" sz="2400" dirty="0">
                <a:solidFill>
                  <a:srgbClr val="C00000"/>
                </a:solidFill>
              </a:rPr>
              <a:t>、貪婪、自大、自憐、罪惡、厭惡、自卑、謊言、虛假的驕傲、狂妄與自大</a:t>
            </a:r>
            <a:r>
              <a:rPr lang="zh-TW" altLang="en-US" sz="2400" dirty="0" smtClean="0">
                <a:solidFill>
                  <a:srgbClr val="C00000"/>
                </a:solidFill>
              </a:rPr>
              <a:t>。</a:t>
            </a:r>
            <a:endParaRPr lang="en-US" altLang="zh-TW" sz="2400" dirty="0" smtClean="0">
              <a:solidFill>
                <a:srgbClr val="C00000"/>
              </a:solidFill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solidFill>
                  <a:srgbClr val="0070C0"/>
                </a:solidFill>
              </a:rPr>
              <a:t>另一個</a:t>
            </a:r>
            <a:r>
              <a:rPr lang="zh-TW" altLang="en-US" sz="2400" dirty="0">
                <a:solidFill>
                  <a:srgbClr val="0070C0"/>
                </a:solidFill>
              </a:rPr>
              <a:t>則是神，祂充滿了喜樂、和平、愛、希望、真誠、謙卑、和藹、善意、同情、慷慨、真理、熱情與信仰。」</a:t>
            </a:r>
            <a:r>
              <a:rPr lang="zh-TW" altLang="en-US" sz="2400" dirty="0">
                <a:solidFill>
                  <a:schemeClr val="bg1"/>
                </a:solidFill>
              </a:rPr>
              <a:t> 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solidFill>
                  <a:schemeClr val="bg1"/>
                </a:solidFill>
              </a:rPr>
              <a:t>孫子</a:t>
            </a:r>
            <a:r>
              <a:rPr lang="zh-TW" altLang="en-US" sz="2400" dirty="0">
                <a:solidFill>
                  <a:schemeClr val="bg1"/>
                </a:solidFill>
              </a:rPr>
              <a:t>想了一會兒，問：「那哪一隻贏了</a:t>
            </a:r>
            <a:r>
              <a:rPr lang="en-US" altLang="zh-TW" sz="2400" dirty="0">
                <a:solidFill>
                  <a:schemeClr val="bg1"/>
                </a:solidFill>
              </a:rPr>
              <a:t>?</a:t>
            </a:r>
            <a:r>
              <a:rPr lang="zh-TW" altLang="en-US" sz="2400" dirty="0">
                <a:solidFill>
                  <a:schemeClr val="bg1"/>
                </a:solidFill>
              </a:rPr>
              <a:t>」 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solidFill>
                  <a:schemeClr val="bg1"/>
                </a:solidFill>
              </a:rPr>
              <a:t>老</a:t>
            </a:r>
            <a:r>
              <a:rPr lang="zh-TW" altLang="en-US" sz="2400" dirty="0">
                <a:solidFill>
                  <a:schemeClr val="bg1"/>
                </a:solidFill>
              </a:rPr>
              <a:t>印地安人回答：「你餵養的那隻。」 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642006"/>
            <a:ext cx="1822399" cy="1623060"/>
          </a:xfrm>
          <a:prstGeom prst="rect">
            <a:avLst/>
          </a:prstGeom>
          <a:solidFill>
            <a:schemeClr val="bg2">
              <a:lumMod val="25000"/>
              <a:lumOff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59739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版面配置區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F8D2657-0FAE-489F-93E0-21FDDA0E898D}" type="datetime1">
              <a:rPr lang="zh-TW" altLang="en-US"/>
              <a:pPr>
                <a:defRPr/>
              </a:pPr>
              <a:t>2017/9/12</a:t>
            </a:fld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 algn="ctr">
              <a:defRPr/>
            </a:pPr>
            <a:fld id="{00973DF0-D9CD-4C03-8277-D991088CA5F1}" type="slidenum">
              <a:rPr lang="en-US" altLang="zh-TW"/>
              <a:pPr algn="ctr">
                <a:defRPr/>
              </a:pPr>
              <a:t>3</a:t>
            </a:fld>
            <a:endParaRPr lang="en-US" altLang="zh-TW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4800"/>
              <a:t>何謂</a:t>
            </a:r>
            <a:r>
              <a:rPr lang="en-US" altLang="zh-TW" sz="4800"/>
              <a:t>『</a:t>
            </a:r>
            <a:r>
              <a:rPr lang="zh-TW" altLang="en-US" sz="4800"/>
              <a:t>心智模式</a:t>
            </a:r>
            <a:r>
              <a:rPr lang="en-US" altLang="zh-TW" sz="4800"/>
              <a:t>』</a:t>
            </a:r>
            <a:r>
              <a:rPr lang="zh-TW" altLang="en-US" sz="4800"/>
              <a:t>？</a:t>
            </a:r>
          </a:p>
        </p:txBody>
      </p:sp>
      <p:sp>
        <p:nvSpPr>
          <p:cNvPr id="1812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12875"/>
            <a:ext cx="8424862" cy="1584325"/>
          </a:xfrm>
        </p:spPr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1940</a:t>
            </a:r>
            <a:r>
              <a:rPr lang="zh-TW" altLang="en-US" smtClean="0">
                <a:solidFill>
                  <a:srgbClr val="FF0000"/>
                </a:solidFill>
              </a:rPr>
              <a:t>年蘇格蘭心理學家克雷克所創的名詞。被認知心理學家和認知科學家所採用，並逐漸成為企業經理人慣用的名詞。</a:t>
            </a:r>
          </a:p>
        </p:txBody>
      </p:sp>
      <p:sp>
        <p:nvSpPr>
          <p:cNvPr id="181254" name="Rectangle 4"/>
          <p:cNvSpPr>
            <a:spLocks noChangeArrowheads="1"/>
          </p:cNvSpPr>
          <p:nvPr/>
        </p:nvSpPr>
        <p:spPr bwMode="auto">
          <a:xfrm>
            <a:off x="468313" y="3213100"/>
            <a:ext cx="5580062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Blip>
                <a:blip r:embed="rId3"/>
              </a:buBlip>
            </a:pPr>
            <a:r>
              <a:rPr lang="zh-TW" altLang="en-US" sz="3200">
                <a:solidFill>
                  <a:srgbClr val="FFFF00"/>
                </a:solidFill>
                <a:ea typeface="標楷體" pitchFamily="65" charset="-120"/>
              </a:rPr>
              <a:t>對一組人、事、物、事件或情境所作的心理表徵，或是可以用來解釋現在經驗的知識，是關於過去經驗的知識的組織體</a:t>
            </a:r>
            <a:r>
              <a:rPr lang="en-US" altLang="zh-TW" sz="2800">
                <a:solidFill>
                  <a:srgbClr val="FFFF00"/>
                </a:solidFill>
                <a:ea typeface="標楷體" pitchFamily="65" charset="-120"/>
              </a:rPr>
              <a:t>(Atkinson</a:t>
            </a:r>
            <a:r>
              <a:rPr lang="zh-TW" altLang="en-US" sz="2800">
                <a:solidFill>
                  <a:srgbClr val="FFFF00"/>
                </a:solidFill>
                <a:ea typeface="標楷體" pitchFamily="65" charset="-120"/>
              </a:rPr>
              <a:t>，</a:t>
            </a:r>
            <a:r>
              <a:rPr lang="en-US" altLang="zh-TW" sz="2800">
                <a:solidFill>
                  <a:srgbClr val="FFFF00"/>
                </a:solidFill>
                <a:ea typeface="標楷體" pitchFamily="65" charset="-120"/>
              </a:rPr>
              <a:t>1991)</a:t>
            </a:r>
            <a:r>
              <a:rPr lang="zh-TW" altLang="en-US" sz="3200">
                <a:solidFill>
                  <a:srgbClr val="FFFF00"/>
                </a:solidFill>
                <a:ea typeface="標楷體" pitchFamily="65" charset="-120"/>
              </a:rPr>
              <a:t>。</a:t>
            </a:r>
            <a:endParaRPr lang="en-US" altLang="zh-TW" sz="2400">
              <a:solidFill>
                <a:srgbClr val="FFFF00"/>
              </a:solidFill>
              <a:ea typeface="標楷體" pitchFamily="65" charset="-120"/>
            </a:endParaRPr>
          </a:p>
        </p:txBody>
      </p:sp>
      <p:pic>
        <p:nvPicPr>
          <p:cNvPr id="181255" name="Picture 5" descr="PFTE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3284538"/>
            <a:ext cx="2468562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版面配置區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EE76A3D-CDDA-419E-97B6-EC12A3E19897}" type="datetime1">
              <a:rPr lang="zh-TW" altLang="en-US"/>
              <a:pPr>
                <a:defRPr/>
              </a:pPr>
              <a:t>2017/9/12</a:t>
            </a:fld>
            <a:endParaRPr lang="en-US" altLang="zh-TW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 algn="ctr">
              <a:defRPr/>
            </a:pPr>
            <a:fld id="{847FF6BC-B075-4FD9-9046-A8BA37A0B580}" type="slidenum">
              <a:rPr lang="en-US" altLang="zh-TW"/>
              <a:pPr algn="ctr">
                <a:defRPr/>
              </a:pPr>
              <a:t>4</a:t>
            </a:fld>
            <a:endParaRPr lang="en-US" altLang="zh-TW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228600"/>
            <a:ext cx="7489825" cy="1143000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『</a:t>
            </a:r>
            <a:r>
              <a:rPr lang="zh-TW" altLang="en-US" dirty="0"/>
              <a:t>心智模式</a:t>
            </a:r>
            <a:r>
              <a:rPr lang="en-US" altLang="zh-TW" dirty="0"/>
              <a:t>』</a:t>
            </a:r>
            <a:r>
              <a:rPr lang="zh-TW" altLang="en-US" dirty="0"/>
              <a:t>的作用和影響 </a:t>
            </a:r>
          </a:p>
        </p:txBody>
      </p:sp>
      <p:sp>
        <p:nvSpPr>
          <p:cNvPr id="1822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3765550"/>
            <a:ext cx="7416800" cy="1081088"/>
          </a:xfrm>
        </p:spPr>
        <p:txBody>
          <a:bodyPr/>
          <a:lstStyle/>
          <a:p>
            <a:r>
              <a:rPr lang="zh-TW" altLang="en-US" sz="2800" smtClean="0"/>
              <a:t>就好像一塊玻璃微妙地扭曲了我們的視野一樣，心智模式也決定了我們對世界的看法。</a:t>
            </a:r>
          </a:p>
        </p:txBody>
      </p:sp>
      <p:pic>
        <p:nvPicPr>
          <p:cNvPr id="182278" name="Picture 4" descr="PFTB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350000" y="1606550"/>
            <a:ext cx="2159000" cy="1549400"/>
          </a:xfrm>
          <a:noFill/>
        </p:spPr>
      </p:pic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927100" y="1384300"/>
            <a:ext cx="5184775" cy="1943100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Blip>
                <a:blip r:embed="rId4"/>
              </a:buBlip>
              <a:defRPr/>
            </a:pPr>
            <a:r>
              <a:rPr lang="zh-TW" altLang="en-US" sz="2800" b="1" dirty="0">
                <a:solidFill>
                  <a:srgbClr val="000066"/>
                </a:solidFill>
                <a:ea typeface="標楷體" pitchFamily="65" charset="-120"/>
              </a:rPr>
              <a:t>彼得</a:t>
            </a:r>
            <a:r>
              <a:rPr lang="en-US" altLang="zh-TW" sz="2800" b="1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2800" b="1" dirty="0">
                <a:solidFill>
                  <a:srgbClr val="000066"/>
                </a:solidFill>
                <a:ea typeface="標楷體" pitchFamily="65" charset="-120"/>
              </a:rPr>
              <a:t>聖吉：心智模式是深植於我們心靈之中，關於我們自己、别人、組織以及世界每個層面的形象、假設和故事。</a:t>
            </a:r>
          </a:p>
        </p:txBody>
      </p:sp>
      <p:sp>
        <p:nvSpPr>
          <p:cNvPr id="63495" name="AutoShape 7" descr="圓球"/>
          <p:cNvSpPr>
            <a:spLocks noChangeArrowheads="1"/>
          </p:cNvSpPr>
          <p:nvPr/>
        </p:nvSpPr>
        <p:spPr bwMode="auto">
          <a:xfrm>
            <a:off x="793750" y="3429000"/>
            <a:ext cx="7704138" cy="1512888"/>
          </a:xfrm>
          <a:prstGeom prst="roundRect">
            <a:avLst>
              <a:gd name="adj" fmla="val 16667"/>
            </a:avLst>
          </a:prstGeom>
          <a:pattFill prst="sphere">
            <a:fgClr>
              <a:srgbClr val="000066">
                <a:alpha val="50195"/>
              </a:srgbClr>
            </a:fgClr>
            <a:bgClr>
              <a:srgbClr val="FFCCFF">
                <a:alpha val="50195"/>
              </a:srgbClr>
            </a:bgClr>
          </a:patt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2281" name="文字方塊 9"/>
          <p:cNvSpPr txBox="1">
            <a:spLocks noChangeArrowheads="1"/>
          </p:cNvSpPr>
          <p:nvPr/>
        </p:nvSpPr>
        <p:spPr bwMode="auto">
          <a:xfrm>
            <a:off x="1104900" y="5029200"/>
            <a:ext cx="7467600" cy="147796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《</a:t>
            </a:r>
            <a:r>
              <a:rPr lang="zh-TW" altLang="en-US"/>
              <a:t>列子</a:t>
            </a:r>
            <a:r>
              <a:rPr lang="en-US" altLang="zh-TW"/>
              <a:t>》</a:t>
            </a:r>
            <a:r>
              <a:rPr lang="zh-TW" altLang="en-US"/>
              <a:t>書中有一個故事，這個故事說有一個人遺失了一把斧頭，他懷疑是鄰居孩子偷的，便暗中觀察他的行動，怎麼看都覺得他的一舉一動像是偷他斧頭的人，絕對錯不了。當後來他在自己的家中找到了遺失的斧頭，他再碰到鄰居的孩子時，便怎麼看也不像是會偷他斧頭的人了。</a:t>
            </a:r>
          </a:p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A152104-C0C6-4256-B24F-D7DBDA51411B}" type="datetime1">
              <a:rPr lang="zh-TW" altLang="en-US"/>
              <a:pPr>
                <a:defRPr/>
              </a:pPr>
              <a:t>2017/9/12</a:t>
            </a:fld>
            <a:endParaRPr lang="en-US" altLang="zh-TW"/>
          </a:p>
        </p:txBody>
      </p:sp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 algn="ctr">
              <a:defRPr/>
            </a:pPr>
            <a:fld id="{AC33AEE4-A1F0-4B87-AB8B-40E043865619}" type="slidenum">
              <a:rPr lang="en-US" altLang="zh-TW"/>
              <a:pPr algn="ctr">
                <a:defRPr/>
              </a:pPr>
              <a:t>5</a:t>
            </a:fld>
            <a:endParaRPr lang="en-US" altLang="zh-TW"/>
          </a:p>
        </p:txBody>
      </p:sp>
      <p:sp>
        <p:nvSpPr>
          <p:cNvPr id="183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700213"/>
            <a:ext cx="7486650" cy="4205287"/>
          </a:xfrm>
        </p:spPr>
        <p:txBody>
          <a:bodyPr/>
          <a:lstStyle/>
          <a:p>
            <a:r>
              <a:rPr kumimoji="0" lang="zh-TW" altLang="en-US" smtClean="0"/>
              <a:t>第五項修鍊：所謂的</a:t>
            </a:r>
            <a:r>
              <a:rPr kumimoji="0" lang="en-US" altLang="zh-TW" smtClean="0"/>
              <a:t>『</a:t>
            </a:r>
            <a:r>
              <a:rPr kumimoji="0" lang="zh-TW" altLang="en-US" smtClean="0"/>
              <a:t>心智模式</a:t>
            </a:r>
            <a:r>
              <a:rPr kumimoji="0" lang="en-US" altLang="zh-TW" smtClean="0"/>
              <a:t>』</a:t>
            </a:r>
            <a:r>
              <a:rPr kumimoji="0" lang="zh-TW" altLang="en-US" smtClean="0"/>
              <a:t>是指根深柢固在我們心中，影響我們</a:t>
            </a:r>
            <a:r>
              <a:rPr kumimoji="0" lang="zh-TW" altLang="en-US" smtClean="0">
                <a:solidFill>
                  <a:srgbClr val="990000"/>
                </a:solidFill>
              </a:rPr>
              <a:t>如何了解這個世界</a:t>
            </a:r>
            <a:r>
              <a:rPr kumimoji="0" lang="zh-TW" altLang="en-US" smtClean="0"/>
              <a:t>，以及</a:t>
            </a:r>
            <a:r>
              <a:rPr kumimoji="0" lang="zh-TW" altLang="en-US" smtClean="0">
                <a:solidFill>
                  <a:srgbClr val="990000"/>
                </a:solidFill>
              </a:rPr>
              <a:t>如何採取行動</a:t>
            </a:r>
            <a:r>
              <a:rPr kumimoji="0" lang="zh-TW" altLang="en-US" smtClean="0"/>
              <a:t>的許多</a:t>
            </a:r>
            <a:r>
              <a:rPr kumimoji="0" lang="zh-TW" altLang="en-US" smtClean="0">
                <a:solidFill>
                  <a:srgbClr val="990000"/>
                </a:solidFill>
              </a:rPr>
              <a:t>假設</a:t>
            </a:r>
            <a:r>
              <a:rPr kumimoji="0" lang="zh-TW" altLang="en-US" smtClean="0"/>
              <a:t>、</a:t>
            </a:r>
            <a:r>
              <a:rPr kumimoji="0" lang="zh-TW" altLang="en-US" smtClean="0">
                <a:solidFill>
                  <a:srgbClr val="990000"/>
                </a:solidFill>
              </a:rPr>
              <a:t>成見</a:t>
            </a:r>
            <a:r>
              <a:rPr kumimoji="0" lang="zh-TW" altLang="en-US" smtClean="0"/>
              <a:t>，或是</a:t>
            </a:r>
            <a:r>
              <a:rPr kumimoji="0" lang="zh-TW" altLang="en-US" smtClean="0">
                <a:solidFill>
                  <a:srgbClr val="990000"/>
                </a:solidFill>
              </a:rPr>
              <a:t>圖象</a:t>
            </a:r>
            <a:r>
              <a:rPr kumimoji="0" lang="zh-TW" altLang="en-US" smtClean="0"/>
              <a:t>、</a:t>
            </a:r>
            <a:r>
              <a:rPr kumimoji="0" lang="zh-TW" altLang="en-US" smtClean="0">
                <a:solidFill>
                  <a:srgbClr val="990000"/>
                </a:solidFill>
              </a:rPr>
              <a:t>印象</a:t>
            </a:r>
            <a:r>
              <a:rPr kumimoji="0" lang="zh-TW" altLang="en-US" smtClean="0"/>
              <a:t>。而在管理的許多決策模式中，決定什麼可以做或者什麼不可以做，也常常是來自於心智模式。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116013" y="2276475"/>
            <a:ext cx="6985000" cy="3997325"/>
            <a:chOff x="703" y="1434"/>
            <a:chExt cx="4400" cy="2518"/>
          </a:xfrm>
        </p:grpSpPr>
        <p:sp>
          <p:nvSpPr>
            <p:cNvPr id="183306" name="AutoShape 3"/>
            <p:cNvSpPr>
              <a:spLocks noChangeArrowheads="1"/>
            </p:cNvSpPr>
            <p:nvPr/>
          </p:nvSpPr>
          <p:spPr bwMode="auto">
            <a:xfrm>
              <a:off x="4309" y="1434"/>
              <a:ext cx="794" cy="272"/>
            </a:xfrm>
            <a:prstGeom prst="roundRect">
              <a:avLst>
                <a:gd name="adj" fmla="val 16667"/>
              </a:avLst>
            </a:prstGeom>
            <a:solidFill>
              <a:srgbClr val="FF00FF">
                <a:alpha val="39999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3307" name="AutoShape 4"/>
            <p:cNvSpPr>
              <a:spLocks noChangeArrowheads="1"/>
            </p:cNvSpPr>
            <p:nvPr/>
          </p:nvSpPr>
          <p:spPr bwMode="auto">
            <a:xfrm>
              <a:off x="703" y="1752"/>
              <a:ext cx="1315" cy="272"/>
            </a:xfrm>
            <a:prstGeom prst="roundRect">
              <a:avLst>
                <a:gd name="adj" fmla="val 16667"/>
              </a:avLst>
            </a:prstGeom>
            <a:solidFill>
              <a:srgbClr val="FF00FF">
                <a:alpha val="39999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3308" name="AutoShape 6"/>
            <p:cNvSpPr>
              <a:spLocks noChangeArrowheads="1"/>
            </p:cNvSpPr>
            <p:nvPr/>
          </p:nvSpPr>
          <p:spPr bwMode="auto">
            <a:xfrm>
              <a:off x="1565" y="3385"/>
              <a:ext cx="998" cy="567"/>
            </a:xfrm>
            <a:prstGeom prst="wedgeEllipseCallout">
              <a:avLst>
                <a:gd name="adj1" fmla="val -77356"/>
                <a:gd name="adj2" fmla="val -294269"/>
              </a:avLst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 sz="3600" b="1">
                  <a:solidFill>
                    <a:srgbClr val="FF0000"/>
                  </a:solidFill>
                  <a:latin typeface="Comic Sans MS" pitchFamily="66" charset="0"/>
                  <a:ea typeface="標楷體" pitchFamily="65" charset="-120"/>
                </a:rPr>
                <a:t>框架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392613" y="2781300"/>
            <a:ext cx="2484437" cy="3492500"/>
            <a:chOff x="2767" y="1752"/>
            <a:chExt cx="1565" cy="2200"/>
          </a:xfrm>
        </p:grpSpPr>
        <p:sp>
          <p:nvSpPr>
            <p:cNvPr id="183304" name="AutoShape 5"/>
            <p:cNvSpPr>
              <a:spLocks noChangeArrowheads="1"/>
            </p:cNvSpPr>
            <p:nvPr/>
          </p:nvSpPr>
          <p:spPr bwMode="auto">
            <a:xfrm>
              <a:off x="2767" y="1752"/>
              <a:ext cx="1565" cy="272"/>
            </a:xfrm>
            <a:prstGeom prst="roundRect">
              <a:avLst>
                <a:gd name="adj" fmla="val 16667"/>
              </a:avLst>
            </a:prstGeom>
            <a:solidFill>
              <a:srgbClr val="008000">
                <a:alpha val="39999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00"/>
                </a:solidFill>
              </a:endParaRPr>
            </a:p>
          </p:txBody>
        </p:sp>
        <p:sp>
          <p:nvSpPr>
            <p:cNvPr id="183305" name="AutoShape 7"/>
            <p:cNvSpPr>
              <a:spLocks noChangeArrowheads="1"/>
            </p:cNvSpPr>
            <p:nvPr/>
          </p:nvSpPr>
          <p:spPr bwMode="auto">
            <a:xfrm>
              <a:off x="3334" y="3385"/>
              <a:ext cx="998" cy="567"/>
            </a:xfrm>
            <a:prstGeom prst="wedgeEllipseCallout">
              <a:avLst>
                <a:gd name="adj1" fmla="val -28657"/>
                <a:gd name="adj2" fmla="val -295681"/>
              </a:avLst>
            </a:prstGeom>
            <a:solidFill>
              <a:srgbClr val="8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 sz="3600" b="1">
                  <a:solidFill>
                    <a:srgbClr val="FFFF00"/>
                  </a:solidFill>
                  <a:latin typeface="Comic Sans MS" pitchFamily="66" charset="0"/>
                  <a:ea typeface="標楷體" pitchFamily="65" charset="-120"/>
                </a:rPr>
                <a:t>常規</a:t>
              </a:r>
            </a:p>
          </p:txBody>
        </p:sp>
      </p:grpSp>
      <p:sp>
        <p:nvSpPr>
          <p:cNvPr id="69640" name="Rectangle 8"/>
          <p:cNvSpPr>
            <a:spLocks noGrp="1" noChangeArrowheads="1"/>
          </p:cNvSpPr>
          <p:nvPr>
            <p:ph type="title"/>
          </p:nvPr>
        </p:nvSpPr>
        <p:spPr>
          <a:xfrm>
            <a:off x="793750" y="228600"/>
            <a:ext cx="7561263" cy="1143000"/>
          </a:xfrm>
        </p:spPr>
        <p:txBody>
          <a:bodyPr anchor="b"/>
          <a:lstStyle/>
          <a:p>
            <a:pPr>
              <a:defRPr/>
            </a:pPr>
            <a:r>
              <a:rPr kumimoji="0" lang="en-US" altLang="zh-TW" sz="4800" dirty="0"/>
              <a:t>『</a:t>
            </a:r>
            <a:r>
              <a:rPr kumimoji="0" lang="zh-TW" altLang="en-US" sz="4800" dirty="0"/>
              <a:t>心智模式</a:t>
            </a:r>
            <a:r>
              <a:rPr kumimoji="0" lang="en-US" altLang="zh-TW" sz="4800" dirty="0"/>
              <a:t>』</a:t>
            </a:r>
            <a:r>
              <a:rPr kumimoji="0" lang="zh-TW" altLang="en-US" sz="4800" dirty="0"/>
              <a:t>與</a:t>
            </a:r>
            <a:r>
              <a:rPr lang="zh-TW" altLang="en-US" sz="4800" dirty="0"/>
              <a:t>常規框架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6C09B10-16EB-454A-8D3F-433D09265C59}" type="datetime1">
              <a:rPr lang="zh-TW" altLang="en-US"/>
              <a:pPr>
                <a:defRPr/>
              </a:pPr>
              <a:t>2017/9/12</a:t>
            </a:fld>
            <a:endParaRPr lang="en-US" altLang="zh-TW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 algn="ctr">
              <a:defRPr/>
            </a:pPr>
            <a:fld id="{54FD31BC-17F9-4BD2-80BA-D8A1FCD6E981}" type="slidenum">
              <a:rPr lang="en-US" altLang="zh-TW"/>
              <a:pPr algn="ctr">
                <a:defRPr/>
              </a:pPr>
              <a:t>6</a:t>
            </a:fld>
            <a:endParaRPr lang="en-US" altLang="zh-TW"/>
          </a:p>
        </p:txBody>
      </p:sp>
      <p:sp>
        <p:nvSpPr>
          <p:cNvPr id="81924" name="AutoShape 4"/>
          <p:cNvSpPr>
            <a:spLocks noChangeArrowheads="1"/>
          </p:cNvSpPr>
          <p:nvPr/>
        </p:nvSpPr>
        <p:spPr bwMode="auto">
          <a:xfrm>
            <a:off x="1119188" y="4868863"/>
            <a:ext cx="7197725" cy="1150937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9400" y="193675"/>
            <a:ext cx="7054850" cy="1219200"/>
          </a:xfrm>
        </p:spPr>
        <p:txBody>
          <a:bodyPr/>
          <a:lstStyle/>
          <a:p>
            <a:pPr>
              <a:defRPr/>
            </a:pPr>
            <a:r>
              <a:rPr lang="zh-TW" altLang="en-US" sz="4800"/>
              <a:t>檢視</a:t>
            </a:r>
            <a:r>
              <a:rPr lang="en-US" altLang="zh-TW" sz="4800"/>
              <a:t>『</a:t>
            </a:r>
            <a:r>
              <a:rPr lang="zh-TW" altLang="en-US" sz="4800"/>
              <a:t>心智模式</a:t>
            </a:r>
            <a:r>
              <a:rPr lang="en-US" altLang="zh-TW" sz="4800"/>
              <a:t>』</a:t>
            </a:r>
            <a:r>
              <a:rPr lang="zh-TW" altLang="en-US" sz="4800"/>
              <a:t>的盲點</a:t>
            </a:r>
          </a:p>
        </p:txBody>
      </p:sp>
      <p:sp>
        <p:nvSpPr>
          <p:cNvPr id="1843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4392612"/>
          </a:xfrm>
        </p:spPr>
        <p:txBody>
          <a:bodyPr/>
          <a:lstStyle/>
          <a:p>
            <a:r>
              <a:rPr lang="zh-TW" altLang="en-US" smtClean="0"/>
              <a:t>心智模式的問題不在於它的對或錯，而在於不了解它是一種簡化了的假設，以及它常隱藏在人們的心中不易被察覺與檢視。</a:t>
            </a:r>
          </a:p>
          <a:p>
            <a:pPr>
              <a:buFontTx/>
              <a:buNone/>
            </a:pPr>
            <a:endParaRPr lang="zh-TW" altLang="en-US" smtClean="0"/>
          </a:p>
          <a:p>
            <a:r>
              <a:rPr lang="zh-TW" altLang="en-US" smtClean="0"/>
              <a:t>美國汽車業的盲點：</a:t>
            </a:r>
          </a:p>
          <a:p>
            <a:pPr lvl="1">
              <a:buFontTx/>
              <a:buNone/>
            </a:pPr>
            <a:r>
              <a:rPr lang="zh-TW" altLang="en-US" smtClean="0">
                <a:solidFill>
                  <a:srgbClr val="CCFFFF"/>
                </a:solidFill>
              </a:rPr>
              <a:t>汽車是地位的象徵，所以樣式比品質重要。 </a:t>
            </a:r>
          </a:p>
          <a:p>
            <a:pPr lvl="1">
              <a:buFontTx/>
              <a:buNone/>
            </a:pPr>
            <a:r>
              <a:rPr lang="zh-TW" altLang="en-US" smtClean="0">
                <a:solidFill>
                  <a:srgbClr val="CCFFFF"/>
                </a:solidFill>
              </a:rPr>
              <a:t>美國的汽車市場不受世界其他市場的影響。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51D3A-9117-430E-987E-248310F54E11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18780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95400"/>
            <a:ext cx="6553200" cy="461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8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  <a:t>這隻大象有幾隻腳？</a:t>
            </a:r>
          </a:p>
        </p:txBody>
      </p:sp>
    </p:spTree>
    <p:extLst>
      <p:ext uri="{BB962C8B-B14F-4D97-AF65-F5344CB8AC3E}">
        <p14:creationId xmlns:p14="http://schemas.microsoft.com/office/powerpoint/2010/main" val="136334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2C803-F63C-498C-AAA7-4472ED74C974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18790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219200"/>
            <a:ext cx="358933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90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kumimoji="0" lang="zh-TW" altLang="en-US" sz="3600" smtClean="0">
                <a:solidFill>
                  <a:schemeClr val="tx1"/>
                </a:solidFill>
                <a:latin typeface="Helvetica" pitchFamily="34" charset="0"/>
              </a:rPr>
              <a:t>你是看到了一張臉，</a:t>
            </a:r>
            <a:br>
              <a:rPr kumimoji="0" lang="zh-TW" altLang="en-US" sz="3600" smtClean="0">
                <a:solidFill>
                  <a:schemeClr val="tx1"/>
                </a:solidFill>
                <a:latin typeface="Helvetica" pitchFamily="34" charset="0"/>
              </a:rPr>
            </a:br>
            <a:r>
              <a:rPr kumimoji="0" lang="zh-TW" altLang="en-US" sz="3600" smtClean="0">
                <a:solidFill>
                  <a:schemeClr val="tx1"/>
                </a:solidFill>
                <a:latin typeface="Helvetica" pitchFamily="34" charset="0"/>
              </a:rPr>
              <a:t>或是一個愛斯基摩人呢？</a:t>
            </a:r>
          </a:p>
        </p:txBody>
      </p:sp>
    </p:spTree>
    <p:extLst>
      <p:ext uri="{BB962C8B-B14F-4D97-AF65-F5344CB8AC3E}">
        <p14:creationId xmlns:p14="http://schemas.microsoft.com/office/powerpoint/2010/main" val="379044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79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79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90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EBE70C-BF97-4F56-B65F-9FF8429E341A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18800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371600"/>
            <a:ext cx="415131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800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  <a:t>你看到了一位樂器演奏家</a:t>
            </a:r>
            <a:b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</a:br>
            <a:r>
              <a:rPr kumimoji="0" lang="zh-TW" altLang="en-US" smtClean="0">
                <a:solidFill>
                  <a:schemeClr val="tx1"/>
                </a:solidFill>
                <a:latin typeface="Helvetica" pitchFamily="34" charset="0"/>
              </a:rPr>
              <a:t>或是一位女孩的臉呢？</a:t>
            </a:r>
          </a:p>
        </p:txBody>
      </p:sp>
    </p:spTree>
    <p:extLst>
      <p:ext uri="{BB962C8B-B14F-4D97-AF65-F5344CB8AC3E}">
        <p14:creationId xmlns:p14="http://schemas.microsoft.com/office/powerpoint/2010/main" val="392507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80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80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0067" grpId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690</TotalTime>
  <Words>2169</Words>
  <Application>Microsoft Office PowerPoint</Application>
  <PresentationFormat>如螢幕大小 (4:3)</PresentationFormat>
  <Paragraphs>121</Paragraphs>
  <Slides>19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8" baseType="lpstr">
      <vt:lpstr>新細明體</vt:lpstr>
      <vt:lpstr>標楷體</vt:lpstr>
      <vt:lpstr>Arial</vt:lpstr>
      <vt:lpstr>Calibri</vt:lpstr>
      <vt:lpstr>Comic Sans MS</vt:lpstr>
      <vt:lpstr>Helvetica</vt:lpstr>
      <vt:lpstr>Symbol</vt:lpstr>
      <vt:lpstr>Times New Roman</vt:lpstr>
      <vt:lpstr>教學目標</vt:lpstr>
      <vt:lpstr>PowerPoint 簡報</vt:lpstr>
      <vt:lpstr>心智模式是我們養出來的</vt:lpstr>
      <vt:lpstr>何謂『心智模式』？</vt:lpstr>
      <vt:lpstr>『心智模式』的作用和影響 </vt:lpstr>
      <vt:lpstr>『心智模式』與常規框架</vt:lpstr>
      <vt:lpstr>檢視『心智模式』的盲點</vt:lpstr>
      <vt:lpstr>這隻大象有幾隻腳？</vt:lpstr>
      <vt:lpstr>你是看到了一張臉， 或是一個愛斯基摩人呢？</vt:lpstr>
      <vt:lpstr>你看到了一位樂器演奏家 或是一位女孩的臉呢？</vt:lpstr>
      <vt:lpstr>心智活動形成的兩種知識</vt:lpstr>
      <vt:lpstr>柏拉圖的知識定義</vt:lpstr>
      <vt:lpstr>知識的意涵</vt:lpstr>
      <vt:lpstr>Webster字典對知識的定義</vt:lpstr>
      <vt:lpstr>知識的倫理規範</vt:lpstr>
      <vt:lpstr>知識的倫理規範</vt:lpstr>
      <vt:lpstr>知識始終來自於生命</vt:lpstr>
      <vt:lpstr>知識始終來自於生命</vt:lpstr>
      <vt:lpstr>知識始終來自於生命</vt:lpstr>
      <vt:lpstr>聖經的生命與知識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32</cp:revision>
  <dcterms:created xsi:type="dcterms:W3CDTF">2010-07-13T14:23:43Z</dcterms:created>
  <dcterms:modified xsi:type="dcterms:W3CDTF">2017-09-12T02:18:36Z</dcterms:modified>
</cp:coreProperties>
</file>